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2" r:id="rId6"/>
    <p:sldId id="263" r:id="rId7"/>
    <p:sldId id="264" r:id="rId8"/>
    <p:sldId id="256" r:id="rId9"/>
    <p:sldId id="268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8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7F4F6-5140-66E1-4455-769B7AF60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4B2EBC7-7185-BEC6-5710-02CE022C1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9175EB-BAF3-9786-A26E-C3B43EB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BC7EDD7-435C-668D-8B00-7AFCE50DF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3A0AFCF-C45C-6CCD-F7D0-A9619441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754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27D47-BC94-D280-3619-5A9F0D5B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71D3C62-C571-A8EE-B5D2-11ACD3B1E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2A621CD-35AF-49C7-FDEB-B0FE3ECB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396CC62-B232-692A-059E-BD42A954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EEFDE5-F05E-FAC7-CD04-6219D02E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985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D44C011-4EF5-3B32-9A49-9811594C0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7D1FBF3-4F85-CE45-8551-9096DF037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883EC2-9F3F-9EBC-00D3-E61F037D6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01618F5-1112-F51D-F4C7-8CE346F9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F9A420-1310-6EEE-4D38-55CDE38E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643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C299D-E618-6831-1AF6-F8B16E92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348CC3-B6EA-8927-7DC0-0385F4670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7886337-C272-CD2F-FD3D-3A8909DDB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7CC30E-6161-6D6A-8046-48D2E5F4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184720B-CFE4-EEC9-5F6D-80B604A1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597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D2B7B-8925-FB17-6C5B-085B4F83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AEE50E2-469C-4FEC-CEAE-45D096F53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3F169E-9E3C-6E62-748F-715E28806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3992EE7-66D1-713E-EB8C-02BC9579C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496C70-324D-E034-8A1D-1B790DDD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635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FBF0F-8FD4-DEAD-76B1-22DDA630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9413A1-C9CD-A1AD-8D4B-69B7B1AD1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7114F36-7CF5-EDDF-06F9-68CE05A01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4C79376-1230-1A97-2966-91056702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E40DF5F-C1BA-4E59-F7B1-47140CB4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8766E3B-A7AF-C7A3-074D-59E3F22C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19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AB484-4E32-5935-DA4D-56F64EB4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8E8B812-2EF0-D4EA-ADE4-BF7253B11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AEAB9F7-791C-BA09-61BA-0F94D378D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C4244CB-5DC9-11B1-EC47-94E0E972C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C93E189-0BCC-5BF3-C026-64D0430B7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D1BD2D2-79BF-F349-3354-A78961386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6932437-C97B-D166-0065-19FE6C3F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920B94F-AB20-530F-4096-068C1539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134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710B6-3903-DD09-4BD9-36A4848EA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875B011-D1D0-7CA1-B5E0-F381932A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7180FE-C038-DE79-1FCC-24CB4C2F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CAD77D4-8676-2667-6316-14A8F44A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42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843C169-616B-31F6-7199-D4D3F885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B68371B-569A-306A-4317-4B2DE00C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C7619C-F011-B994-4770-CD5800CE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820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D84B7-6C5A-278E-5EE7-6F6AFDD2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93BC16-6198-CF33-2AA5-9468E27ED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95A5AE2-A166-D579-F301-2B9C9A86E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5C20FF-C411-5DC6-56FB-633DB2E5B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96EC64B-5F95-DE5B-F3C6-12A232ED3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396183D-7671-7F5C-2141-9B458EE3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946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1759D-2BB4-1A5B-A16F-31BD4620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EAA4B60-6EF9-2FA7-D50C-EE4A49FB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701BE57-2DB5-7C2E-199A-AAB870971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627E02B-300F-E90E-8030-90387CB61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8220729-1C7C-8785-D702-34BAC965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EEB89F-1115-B047-7B8E-9A64B9EC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56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B5FA8A9-F8C1-1583-03B8-E5A6D929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302686-49A7-C22D-0EBB-A205067FC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791C7B5-5C95-2D24-1E5B-76F4227BA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06E0B2-6EF8-466B-89A5-C111C1F6EC24}" type="datetimeFigureOut">
              <a:rPr lang="da-DK" smtClean="0"/>
              <a:t>25-06-2025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CD1ED9-4172-AE78-69D4-E9432CEDE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D6407FE-7E88-6B42-C580-6E082F9B6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8E08-A988-4131-B1DA-E694A76A83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3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D73084-9C55-892E-31A9-660A9467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36ED6-DCEB-32FD-F09F-105E10FB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Sense of </a:t>
            </a:r>
            <a:r>
              <a:rPr lang="da-D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Belonging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Offline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367144-660A-9D27-D136-6C33394B4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502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Erasmus+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3AAC2E46-B478-A812-F40F-A1702893FBC0}"/>
              </a:ext>
            </a:extLst>
          </p:cNvPr>
          <p:cNvSpPr txBox="1">
            <a:spLocks/>
          </p:cNvSpPr>
          <p:nvPr/>
        </p:nvSpPr>
        <p:spPr>
          <a:xfrm>
            <a:off x="838200" y="1463039"/>
            <a:ext cx="10515600" cy="420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Velkommen til </a:t>
            </a:r>
            <a:r>
              <a:rPr lang="da-DK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</a:p>
          <a:p>
            <a:pPr lvl="1"/>
            <a:endParaRPr lang="da-DK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a-DK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Kort om os</a:t>
            </a:r>
          </a:p>
          <a:p>
            <a:pPr lvl="1"/>
            <a:endParaRPr lang="da-DK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a-DK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for i aften: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Hvor skal udvekslingen foregå?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er Erasmus+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handler udvekslingen om?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Hvor i processen er vi?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Opsummering af APV’en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Regler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Praktisk information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nu?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Evt. Spørgsmål</a:t>
            </a:r>
          </a:p>
          <a:p>
            <a:pPr marL="1371600" lvl="2" indent="-457200">
              <a:buFont typeface="+mj-lt"/>
              <a:buAutoNum type="arabicPeriod"/>
            </a:pPr>
            <a:r>
              <a:rPr lang="da-DK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 for i aften</a:t>
            </a:r>
          </a:p>
          <a:p>
            <a:pPr marL="1371600" lvl="2" indent="-457200">
              <a:buFont typeface="+mj-lt"/>
              <a:buAutoNum type="arabicPeriod"/>
            </a:pPr>
            <a:endParaRPr lang="da-DK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03E09FA-2213-E125-A374-6246CB93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16" y="1883410"/>
            <a:ext cx="2148204" cy="161115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118EE09-70E8-D1D2-77DB-630C766A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922" y="1875039"/>
            <a:ext cx="2429286" cy="1619524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005AA975-57ED-1114-874C-40868B38F9BE}"/>
              </a:ext>
            </a:extLst>
          </p:cNvPr>
          <p:cNvSpPr txBox="1">
            <a:spLocks/>
          </p:cNvSpPr>
          <p:nvPr/>
        </p:nvSpPr>
        <p:spPr>
          <a:xfrm>
            <a:off x="6553201" y="5271848"/>
            <a:ext cx="6046954" cy="128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Tidligere erfaring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Bachelor i Global </a:t>
            </a:r>
            <a:r>
              <a:rPr lang="da-DK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Humanities</a:t>
            </a:r>
            <a:endParaRPr lang="da-DK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4AF0AB-1C95-ACC0-F6E2-4AADE96D1CDE}"/>
              </a:ext>
            </a:extLst>
          </p:cNvPr>
          <p:cNvSpPr txBox="1">
            <a:spLocks/>
          </p:cNvSpPr>
          <p:nvPr/>
        </p:nvSpPr>
        <p:spPr>
          <a:xfrm>
            <a:off x="6512561" y="3921759"/>
            <a:ext cx="5997573" cy="1514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Tidligere erfaring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laver jeg ved siden af?</a:t>
            </a:r>
          </a:p>
        </p:txBody>
      </p:sp>
    </p:spTree>
    <p:extLst>
      <p:ext uri="{BB962C8B-B14F-4D97-AF65-F5344CB8AC3E}">
        <p14:creationId xmlns:p14="http://schemas.microsoft.com/office/powerpoint/2010/main" val="24271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79C81F-BF41-B957-9E6E-8B0DCCA56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A7621-66CE-33C6-44C3-BB3805E7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nu?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EB13DB-B749-19A3-1E89-9BD06187F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532"/>
            <a:ext cx="11059160" cy="4502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42376DE5-5DC0-26B0-555A-040803D11F21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1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67FFA-46A4-6C07-F004-EDEFF49C9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B34C0-BA36-60BE-73CC-D465D144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Evt. Spørgsmål?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9DDD47-4A29-598F-CA05-938332CCC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532"/>
            <a:ext cx="11059160" cy="4502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10C1DAE3-7CBF-6D1F-E073-8FE51B5B10F9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57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EF4520-DFDD-5AE0-67A8-FC83999C6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C3E58-B849-6786-921A-BF614016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 for i aften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7AA24B-42EC-587F-E456-04306D85D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532"/>
            <a:ext cx="11059160" cy="4502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D77ECC1-FF11-C1D2-573A-26A50A31EE38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4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7DE71-0F67-5A3B-5EDE-C6CB262E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Sense of </a:t>
            </a:r>
            <a:r>
              <a:rPr lang="da-D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Belonging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Offline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189314C-D45F-6A50-8CF3-4387D0352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502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Erasmus+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60346247-4EA6-9D56-3B8D-F4C6978FD0F4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Hvor: </a:t>
            </a:r>
            <a:r>
              <a:rPr lang="da-D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Calenzano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Italien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Hvornår: 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7-13 juli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Hvem: </a:t>
            </a:r>
            <a:r>
              <a:rPr lang="da-D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Viaggi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senza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Frontiere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Onlus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(VSFO)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F10FD70-5A1B-713D-6306-CD1BAA26C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42" y="4420770"/>
            <a:ext cx="4833258" cy="243723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FC1B6D7-6488-D0E5-4D81-A8760DC5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925" y="1519626"/>
            <a:ext cx="3628195" cy="243723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5C94B60-9EB9-30FC-1E74-DD1446F90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742" y="4420770"/>
            <a:ext cx="176969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A9B4-73BF-94EB-1B5A-4B4A8D499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4647F2-08D5-C5A0-1F30-FD376D62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er Erasmus+?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0E45FA-9315-CA2C-0DC4-9D5972E45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1593532"/>
            <a:ext cx="11059160" cy="4502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EU's program for uddannelse, unge og idræt i Europa</a:t>
            </a:r>
          </a:p>
          <a:p>
            <a:pPr lvl="1"/>
            <a:r>
              <a:rPr lang="da-DK" sz="10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Uformel læring</a:t>
            </a:r>
          </a:p>
          <a:p>
            <a:pPr lvl="1"/>
            <a:r>
              <a:rPr lang="da-DK" sz="10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Youthpass</a:t>
            </a:r>
            <a:endParaRPr lang="da-DK" sz="10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 område 2021-2027: 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inklusion, den grønne og den digitale omstilling og fremme af unges deltagelse i demokratiet.</a:t>
            </a:r>
          </a:p>
          <a:p>
            <a:pPr marL="0" indent="0"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Hvordan forgår tildelingen af støtte?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8842027-F500-8687-BD4C-85DEEF4E0C07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ACD7616-3595-4C1B-FA80-DC46FB242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863" y="598958"/>
            <a:ext cx="3250418" cy="21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1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64DB0-CDA7-C3F2-C136-1E02472B3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90F73-E99A-E8AC-6C78-3E43FF89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5" y="189044"/>
            <a:ext cx="11834178" cy="1325563"/>
          </a:xfrm>
        </p:spPr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handler udvekslingen om?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55A61B-09B7-21B6-56FA-84EC4E49F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0525" y="5746273"/>
            <a:ext cx="11059160" cy="4502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B01E26EE-8395-E5BE-C4F9-88EBCEC07C04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497B94B-6C1E-3320-B200-1B76CADC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11966"/>
              </p:ext>
            </p:extLst>
          </p:nvPr>
        </p:nvGraphicFramePr>
        <p:xfrm>
          <a:off x="6441440" y="1818640"/>
          <a:ext cx="5651663" cy="4901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861">
                  <a:extLst>
                    <a:ext uri="{9D8B030D-6E8A-4147-A177-3AD203B41FA5}">
                      <a16:colId xmlns:a16="http://schemas.microsoft.com/office/drawing/2014/main" val="824156979"/>
                    </a:ext>
                  </a:extLst>
                </a:gridCol>
                <a:gridCol w="696292">
                  <a:extLst>
                    <a:ext uri="{9D8B030D-6E8A-4147-A177-3AD203B41FA5}">
                      <a16:colId xmlns:a16="http://schemas.microsoft.com/office/drawing/2014/main" val="4084288664"/>
                    </a:ext>
                  </a:extLst>
                </a:gridCol>
                <a:gridCol w="731547">
                  <a:extLst>
                    <a:ext uri="{9D8B030D-6E8A-4147-A177-3AD203B41FA5}">
                      <a16:colId xmlns:a16="http://schemas.microsoft.com/office/drawing/2014/main" val="661172923"/>
                    </a:ext>
                  </a:extLst>
                </a:gridCol>
                <a:gridCol w="764800">
                  <a:extLst>
                    <a:ext uri="{9D8B030D-6E8A-4147-A177-3AD203B41FA5}">
                      <a16:colId xmlns:a16="http://schemas.microsoft.com/office/drawing/2014/main" val="1295216193"/>
                    </a:ext>
                  </a:extLst>
                </a:gridCol>
                <a:gridCol w="731547">
                  <a:extLst>
                    <a:ext uri="{9D8B030D-6E8A-4147-A177-3AD203B41FA5}">
                      <a16:colId xmlns:a16="http://schemas.microsoft.com/office/drawing/2014/main" val="2032937357"/>
                    </a:ext>
                  </a:extLst>
                </a:gridCol>
                <a:gridCol w="760793">
                  <a:extLst>
                    <a:ext uri="{9D8B030D-6E8A-4147-A177-3AD203B41FA5}">
                      <a16:colId xmlns:a16="http://schemas.microsoft.com/office/drawing/2014/main" val="589827648"/>
                    </a:ext>
                  </a:extLst>
                </a:gridCol>
                <a:gridCol w="721531">
                  <a:extLst>
                    <a:ext uri="{9D8B030D-6E8A-4147-A177-3AD203B41FA5}">
                      <a16:colId xmlns:a16="http://schemas.microsoft.com/office/drawing/2014/main" val="1134635688"/>
                    </a:ext>
                  </a:extLst>
                </a:gridCol>
                <a:gridCol w="696292">
                  <a:extLst>
                    <a:ext uri="{9D8B030D-6E8A-4147-A177-3AD203B41FA5}">
                      <a16:colId xmlns:a16="http://schemas.microsoft.com/office/drawing/2014/main" val="1556307295"/>
                    </a:ext>
                  </a:extLst>
                </a:gridCol>
              </a:tblGrid>
              <a:tr h="229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Time/Day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Travel day - 7/7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Day 1 - 8/7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Day 2 – 9/7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Day 3 – 10/7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Day 4 – 11/7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Day 5 - 12/7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Travel day – 13/7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497499965"/>
                  </a:ext>
                </a:extLst>
              </a:tr>
              <a:tr h="229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8:00-10:00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Travel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Goodmorning and breakfast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Goodmorning and breakfast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Goodmorning and breakfast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Goodmorning and breakfast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Goodmorning and breakfast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Goodmorning and breakfast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447284217"/>
                  </a:ext>
                </a:extLst>
              </a:tr>
              <a:tr h="345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10:00-12:00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Travel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Youthpass and Erasmus+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Youth loneliness and the good conversation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Explore Firenze – Cultural Exchange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Presentations and question activity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The Community Enhancing Event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Potentially last meeting in the group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3989114510"/>
                  </a:ext>
                </a:extLst>
              </a:tr>
              <a:tr h="682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12:00-14:30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Travel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Break – Lunch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a-DK" sz="700">
                          <a:effectLst/>
                        </a:rPr>
                        <a:t>?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Break – Lunch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700">
                          <a:effectLst/>
                        </a:rPr>
                        <a:t>Eat at the Tennis Center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Break – Lunch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700">
                          <a:effectLst/>
                        </a:rPr>
                        <a:t>Eat in Firenze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Break – Lunch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700">
                          <a:effectLst/>
                        </a:rPr>
                        <a:t>?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Break – Lunch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700">
                          <a:effectLst/>
                        </a:rPr>
                        <a:t>Eat at the Tennis Center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Break – Lunch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a-DK" sz="700">
                          <a:effectLst/>
                        </a:rPr>
                        <a:t>?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214814028"/>
                  </a:ext>
                </a:extLst>
              </a:tr>
              <a:tr h="345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14:30-16:00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Travel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Board Games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Planning of the community enhancing event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Explore Firenze – Cultural Exchange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Making of Collages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Pool time – Evaluating the event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Travel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3349596646"/>
                  </a:ext>
                </a:extLst>
              </a:tr>
              <a:tr h="90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16:00-18:00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Get Settled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Exploration of the local town in groups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Preparing the group evaluations of Day 2 and Day 3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16:00-17:00 Travel back to Calenzano</a:t>
                      </a:r>
                      <a:endParaRPr lang="da-DK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17:00-18:00</a:t>
                      </a:r>
                      <a:endParaRPr lang="da-DK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Seperate group evaluations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Planning the community enhancing event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Separate group evaluation + day evaluation</a:t>
                      </a:r>
                      <a:endParaRPr lang="da-DK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da-DK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Move location to the school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Travel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1867972450"/>
                  </a:ext>
                </a:extLst>
              </a:tr>
              <a:tr h="90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18:00-20:00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dirty="0">
                          <a:effectLst/>
                        </a:rPr>
                        <a:t>Name Game</a:t>
                      </a:r>
                      <a:endParaRPr lang="da-DK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dirty="0">
                          <a:effectLst/>
                        </a:rPr>
                        <a:t>+ </a:t>
                      </a:r>
                      <a:endParaRPr lang="da-DK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dirty="0">
                          <a:effectLst/>
                        </a:rPr>
                        <a:t>Team Building exercise</a:t>
                      </a:r>
                      <a:endParaRPr lang="da-DK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Separate group evaluation + day evaluation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Separate group evaluation + day evaluation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18:00-19:00 Day evaluation</a:t>
                      </a:r>
                      <a:endParaRPr lang="da-DK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19:00-20:00 </a:t>
                      </a:r>
                      <a:endParaRPr lang="da-DK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Go to the horse Stables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Separate group evaluation + day evaluation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Preparation of the goodbye party</a:t>
                      </a:r>
                      <a:endParaRPr lang="da-DK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da-DK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Opening of the envelopes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Travel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1850274187"/>
                  </a:ext>
                </a:extLst>
              </a:tr>
              <a:tr h="1032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20:00-22:00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Dinner and goodnight</a:t>
                      </a:r>
                      <a:endParaRPr lang="da-DK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700">
                          <a:effectLst/>
                        </a:rPr>
                        <a:t>Fogliaia with the Italian group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Dinner and goodnight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a-DK" sz="700">
                          <a:effectLst/>
                        </a:rPr>
                        <a:t>Chiaro Scuro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Penguin Football and dinner </a:t>
                      </a:r>
                      <a:endParaRPr lang="da-DK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700">
                          <a:effectLst/>
                        </a:rPr>
                        <a:t>Fogliaia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Horseback riding and barbeque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Dinner and Goodnight</a:t>
                      </a:r>
                      <a:endParaRPr lang="da-DK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700">
                          <a:effectLst/>
                        </a:rPr>
                        <a:t>Fogliaia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Dinner with the Italian group (somewhere close to the school?) and Goodbye Party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>
                          <a:effectLst/>
                        </a:rPr>
                        <a:t>Arrive Home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581072459"/>
                  </a:ext>
                </a:extLst>
              </a:tr>
              <a:tr h="229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22:00-24:00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Rest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Rest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Rest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Rest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Rest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>
                          <a:effectLst/>
                        </a:rPr>
                        <a:t>Goodbye Party</a:t>
                      </a:r>
                      <a:endParaRPr lang="da-DK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700" dirty="0">
                          <a:effectLst/>
                        </a:rPr>
                        <a:t>End of </a:t>
                      </a:r>
                      <a:r>
                        <a:rPr lang="da-DK" sz="700" dirty="0" err="1">
                          <a:effectLst/>
                        </a:rPr>
                        <a:t>exchange</a:t>
                      </a:r>
                      <a:endParaRPr lang="da-DK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7" marR="41577" marT="0" marB="0"/>
                </a:tc>
                <a:extLst>
                  <a:ext uri="{0D108BD9-81ED-4DB2-BD59-A6C34878D82A}">
                    <a16:rowId xmlns:a16="http://schemas.microsoft.com/office/drawing/2014/main" val="709530081"/>
                  </a:ext>
                </a:extLst>
              </a:tr>
            </a:tbl>
          </a:graphicData>
        </a:graphic>
      </p:graphicFrame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E3412B77-F3EF-BFFF-6169-875594E9C8C2}"/>
              </a:ext>
            </a:extLst>
          </p:cNvPr>
          <p:cNvSpPr txBox="1">
            <a:spLocks/>
          </p:cNvSpPr>
          <p:nvPr/>
        </p:nvSpPr>
        <p:spPr>
          <a:xfrm>
            <a:off x="0" y="1216408"/>
            <a:ext cx="11059160" cy="450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Titel: 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Sense of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Belonging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Offline</a:t>
            </a:r>
            <a:endParaRPr lang="da-DK" sz="1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Fokus områder: </a:t>
            </a:r>
          </a:p>
          <a:p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mental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identity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citizenship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Mål: 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</a:t>
            </a:r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Enhancing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Event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Interkulturel læring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Mindske social isolation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Engelsk færdigheder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Kollager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Præsentation på evt. skoler efter udvekslingen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Venskaber på tværs af Europa</a:t>
            </a:r>
          </a:p>
          <a:p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1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35B79-E780-1C28-90E7-7DC15646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1FADD-2D24-659A-96AB-A53C5CA7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Hvor i processen er vi?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5448DC-E9C7-7BF1-C476-11A1FF1B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532"/>
            <a:ext cx="11059160" cy="4502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1ED4F9DC-4B35-DF58-1C24-C909E2E1330C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3154AE1E-F474-9F90-903C-268636CED0D9}"/>
              </a:ext>
            </a:extLst>
          </p:cNvPr>
          <p:cNvSpPr txBox="1">
            <a:spLocks/>
          </p:cNvSpPr>
          <p:nvPr/>
        </p:nvSpPr>
        <p:spPr>
          <a:xfrm>
            <a:off x="838200" y="2043747"/>
            <a:ext cx="11059160" cy="450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Ansøgningen er sendt ind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Workshops er færdig afholdt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APV’en er afholdt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Tilbud på hotel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Aktiviteterne er planlagt</a:t>
            </a:r>
          </a:p>
          <a:p>
            <a:r>
              <a:rPr lang="da-DK" sz="1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Divs</a:t>
            </a: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aftaler er ved at komme i hus</a:t>
            </a:r>
          </a:p>
          <a:p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 ventes</a:t>
            </a:r>
          </a:p>
          <a:p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2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F5E133-32FE-5C2E-88BA-B4AF1AC09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D2DDF28A-7CC6-8D00-16DB-EE3102D0B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690" y="3795316"/>
            <a:ext cx="2297013" cy="30626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92D1DF-F140-C8CD-F5B8-B89E7646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Opsummering af APV’en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EA3796-90E0-CC81-3A85-BBD515BC2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532"/>
            <a:ext cx="11059160" cy="4502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0316FD68-D211-E82B-1A51-DCE98C0413E3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5A47438-4B16-04E3-78FB-4589E27E7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2115"/>
            <a:ext cx="1368921" cy="182522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AAFC6AA-95DA-E68A-B7FE-66293FF7D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075" y="3086100"/>
            <a:ext cx="2828925" cy="37719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782414E-F895-481E-7274-0FC4EA7FD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0" y="3429000"/>
            <a:ext cx="2571750" cy="3429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F38C231-375B-151D-94FC-88AC4F67F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2571750" cy="3429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1DB745F-AF22-EFFE-B4E5-3B1FA9910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1676" y="1106593"/>
            <a:ext cx="1484630" cy="197950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2B07E3D2-F242-BFA6-6B9F-CA9F85A798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921" y="1987079"/>
            <a:ext cx="1922562" cy="144192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3A89197-39B9-E29E-6573-06627D436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3500" y="3795316"/>
            <a:ext cx="2297013" cy="30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6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52D21-026E-7C7F-D332-5E2AA89F7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0250BA-AC7F-570A-505E-0F943075D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9F66D1-9F67-F3AA-E7C9-43684F4F8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532"/>
            <a:ext cx="11059160" cy="4502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2E0F2C03-56E3-1414-FBCA-FA1599720DC9}"/>
              </a:ext>
            </a:extLst>
          </p:cNvPr>
          <p:cNvSpPr txBox="1">
            <a:spLocks/>
          </p:cNvSpPr>
          <p:nvPr/>
        </p:nvSpPr>
        <p:spPr>
          <a:xfrm>
            <a:off x="838200" y="1818640"/>
            <a:ext cx="10515600" cy="303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41584A99-FE24-B31B-C19A-D35E091AC9C5}"/>
              </a:ext>
            </a:extLst>
          </p:cNvPr>
          <p:cNvSpPr txBox="1">
            <a:spLocks/>
          </p:cNvSpPr>
          <p:nvPr/>
        </p:nvSpPr>
        <p:spPr>
          <a:xfrm>
            <a:off x="838200" y="2043747"/>
            <a:ext cx="11059160" cy="450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Ingen rygning.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Ingen alkohol.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Ryd op efter en selv.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Vær respektfuld overfor andre og dine omgivelser.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Aktiv deltagelse og en forståelse for, at det kan tage sig forskelligt ud.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Komme til tiden.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Bliv hos gruppen medmindre andre aftaler er lavet.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1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 det sjovt og hyg dig! </a:t>
            </a:r>
          </a:p>
          <a:p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da-DK" sz="1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9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1B83B-F781-8372-008B-E8A7CE147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9600"/>
            <a:ext cx="9144000" cy="767976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chemeClr val="bg1"/>
                </a:solidFill>
              </a:rPr>
              <a:t>Det praktiske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B953600-1B12-73B4-E37C-FCDD84F35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363" y="1652212"/>
            <a:ext cx="4354287" cy="4772337"/>
          </a:xfrm>
        </p:spPr>
        <p:txBody>
          <a:bodyPr>
            <a:normAutofit/>
          </a:bodyPr>
          <a:lstStyle/>
          <a:p>
            <a:pPr algn="l"/>
            <a:r>
              <a:rPr lang="da-DK" dirty="0">
                <a:solidFill>
                  <a:schemeClr val="bg1"/>
                </a:solidFill>
              </a:rPr>
              <a:t>Papirer der skal udfyldes: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Rejsetilladelse fra forældre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Stamkort</a:t>
            </a:r>
          </a:p>
          <a:p>
            <a:pPr marL="342900" indent="-342900" algn="l">
              <a:buFontTx/>
              <a:buChar char="-"/>
            </a:pPr>
            <a:endParaRPr lang="da-DK" dirty="0">
              <a:solidFill>
                <a:schemeClr val="bg1"/>
              </a:solidFill>
            </a:endParaRPr>
          </a:p>
          <a:p>
            <a:pPr algn="l"/>
            <a:r>
              <a:rPr lang="da-DK" dirty="0">
                <a:solidFill>
                  <a:schemeClr val="bg1"/>
                </a:solidFill>
              </a:rPr>
              <a:t>Andet praktisk: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Pas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Blåt sygesikringsbevis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Rejseforsikring</a:t>
            </a:r>
          </a:p>
          <a:p>
            <a:pPr marL="342900" indent="-342900" algn="l">
              <a:buFontTx/>
              <a:buChar char="-"/>
            </a:pPr>
            <a:endParaRPr lang="da-DK" dirty="0">
              <a:solidFill>
                <a:schemeClr val="bg1"/>
              </a:solidFill>
            </a:endParaRPr>
          </a:p>
          <a:p>
            <a:pPr algn="l"/>
            <a:r>
              <a:rPr lang="da-DK" dirty="0">
                <a:solidFill>
                  <a:schemeClr val="bg1"/>
                </a:solidFill>
              </a:rPr>
              <a:t>Bagvagt under rejsen</a:t>
            </a:r>
          </a:p>
          <a:p>
            <a:pPr marL="342900" indent="-342900" algn="l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F656427E-F00B-5146-44D2-A5A4DD938186}"/>
              </a:ext>
            </a:extLst>
          </p:cNvPr>
          <p:cNvSpPr txBox="1">
            <a:spLocks/>
          </p:cNvSpPr>
          <p:nvPr/>
        </p:nvSpPr>
        <p:spPr>
          <a:xfrm>
            <a:off x="7127173" y="1652212"/>
            <a:ext cx="4354287" cy="4772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dirty="0">
                <a:solidFill>
                  <a:schemeClr val="bg1"/>
                </a:solidFill>
              </a:rPr>
              <a:t>Inden afrejse vil i modtage:</a:t>
            </a:r>
          </a:p>
          <a:p>
            <a:pPr algn="l"/>
            <a:endParaRPr lang="da-DK" dirty="0">
              <a:solidFill>
                <a:schemeClr val="bg1"/>
              </a:solidFill>
            </a:endParaRPr>
          </a:p>
          <a:p>
            <a:pPr algn="l"/>
            <a:r>
              <a:rPr lang="da-DK" dirty="0">
                <a:solidFill>
                  <a:schemeClr val="bg1"/>
                </a:solidFill>
              </a:rPr>
              <a:t>Mail med: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Info om fly, afgange, mødetidspunkt mm.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Program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Pakkeliste</a:t>
            </a:r>
          </a:p>
          <a:p>
            <a:pPr marL="342900" indent="-342900" algn="l">
              <a:buFontTx/>
              <a:buChar char="-"/>
            </a:pPr>
            <a:r>
              <a:rPr lang="da-DK" dirty="0">
                <a:solidFill>
                  <a:schemeClr val="bg1"/>
                </a:solidFill>
              </a:rPr>
              <a:t>Kontaktnumre på turen</a:t>
            </a:r>
          </a:p>
          <a:p>
            <a:pPr marL="342900" indent="-342900" algn="l">
              <a:buFontTx/>
              <a:buChar char="-"/>
            </a:pPr>
            <a:endParaRPr lang="da-DK" dirty="0"/>
          </a:p>
          <a:p>
            <a:pPr marL="342900" indent="-342900" algn="l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9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FB8B5-F887-2AF3-2917-F5D91B9C9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C7FB2-0B6D-9792-7EED-8DC9352ED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9600"/>
            <a:ext cx="9144000" cy="767976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Nuværende pakkeliste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1C72452-9CC4-714D-DDAD-95AB24A26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363" y="1652212"/>
            <a:ext cx="4354287" cy="4772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Notesbog + skriveredskaber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Youthpass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papirer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Solcreme, solhat, solbriller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Genanvendelig drikkedunk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Badetøj + håndklæde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Sportstøj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Badehætte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Brætspil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Toiletartikler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</a:t>
            </a:r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86A7A4BE-CFB7-1937-B701-BFA1C312E574}"/>
              </a:ext>
            </a:extLst>
          </p:cNvPr>
          <p:cNvSpPr txBox="1">
            <a:spLocks/>
          </p:cNvSpPr>
          <p:nvPr/>
        </p:nvSpPr>
        <p:spPr>
          <a:xfrm>
            <a:off x="7127173" y="1652212"/>
            <a:ext cx="4354287" cy="4345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 Sygesikringsbevis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Lommepenge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</a:endParaRPr>
          </a:p>
          <a:p>
            <a:pPr algn="l"/>
            <a:endParaRPr lang="da-DK" dirty="0"/>
          </a:p>
          <a:p>
            <a:pPr marL="342900" indent="-342900" algn="l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6181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2963</TotalTime>
  <Words>665</Words>
  <Application>Microsoft Office PowerPoint</Application>
  <PresentationFormat>Widescreen</PresentationFormat>
  <Paragraphs>205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Symbol</vt:lpstr>
      <vt:lpstr>Times New Roman</vt:lpstr>
      <vt:lpstr>Wingdings</vt:lpstr>
      <vt:lpstr>Office-tema</vt:lpstr>
      <vt:lpstr>A Sense of Belonging Offline</vt:lpstr>
      <vt:lpstr>A Sense of Belonging Offline</vt:lpstr>
      <vt:lpstr>Hvad er Erasmus+?</vt:lpstr>
      <vt:lpstr>Hvad handler udvekslingen om?</vt:lpstr>
      <vt:lpstr>Hvor i processen er vi?</vt:lpstr>
      <vt:lpstr>Opsummering af APV’en</vt:lpstr>
      <vt:lpstr>Regler</vt:lpstr>
      <vt:lpstr>Det praktiske</vt:lpstr>
      <vt:lpstr>Nuværende pakkeliste</vt:lpstr>
      <vt:lpstr>Hvad nu?</vt:lpstr>
      <vt:lpstr>Evt. Spørgsmål?</vt:lpstr>
      <vt:lpstr>Tak for i aften</vt:lpstr>
    </vt:vector>
  </TitlesOfParts>
  <Company>IT-Forsyningen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Tinne Guldagger</dc:creator>
  <cp:lastModifiedBy>Tinne Guldagger</cp:lastModifiedBy>
  <cp:revision>11</cp:revision>
  <dcterms:created xsi:type="dcterms:W3CDTF">2025-06-13T10:58:46Z</dcterms:created>
  <dcterms:modified xsi:type="dcterms:W3CDTF">2025-06-25T21:03:22Z</dcterms:modified>
</cp:coreProperties>
</file>